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D2FF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6C5CE7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00D2FF">
              <a:alpha val="10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457200"/>
            <a:ext cx="2194560" cy="411480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57200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OPEN BUSINESS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188720"/>
            <a:ext cx="5943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LAS REGLAS</a:t>
            </a:r>
            <a:endParaRPr lang="en-US" sz="5200" dirty="0"/>
          </a:p>
          <a:p>
            <a:pPr algn="l" indent="0" marL="0">
              <a:lnSpc>
                <a:spcPct val="100000"/>
              </a:lnSpc>
              <a:buNone/>
            </a:pPr>
            <a:r>
              <a:rPr lang="en-US" sz="5200" b="1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DEL JUEGO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731520" y="329184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Entiende el negocio. Domina los números.</a:t>
            </a:r>
            <a:endParaRPr lang="en-US" sz="16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Construye tu libertad financiera.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31520" y="4206240"/>
            <a:ext cx="4114800" cy="54864"/>
          </a:xfrm>
          <a:prstGeom prst="rect">
            <a:avLst/>
          </a:prstGeom>
          <a:solidFill>
            <a:srgbClr val="6C5CE7">
              <a:alpha val="5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43434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Johanna Ocampo  |  Líder Esmeralda  |  Bilbao 2026</a:t>
            </a:r>
            <a:endParaRPr lang="en-US" sz="11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1188720" cy="1188720"/>
          </a:xfrm>
          <a:prstGeom prst="rect">
            <a:avLst/>
          </a:prstGeom>
        </p:spPr>
      </p:pic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5120" y="2286000"/>
            <a:ext cx="822960" cy="822960"/>
          </a:xfrm>
          <a:prstGeom prst="rect">
            <a:avLst/>
          </a:prstGeom>
        </p:spPr>
      </p:pic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256032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FACTURACIÓN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¿Cómo genero ingresos?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554480"/>
            <a:ext cx="2651760" cy="292608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554480"/>
            <a:ext cx="2651760" cy="54864"/>
          </a:xfrm>
          <a:prstGeom prst="rect">
            <a:avLst/>
          </a:prstGeom>
          <a:solidFill>
            <a:srgbClr val="00D2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0160" y="1828800"/>
            <a:ext cx="822960" cy="8229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274320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CONSUMO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365760" y="3108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D2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VPP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640080" y="3474720"/>
            <a:ext cx="2103120" cy="27432"/>
          </a:xfrm>
          <a:prstGeom prst="rect">
            <a:avLst/>
          </a:prstGeom>
          <a:solidFill>
            <a:srgbClr val="00D2FF">
              <a:alpha val="50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56616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Sustituyo las marcas externas por las propias marcas de Amway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246120" y="1554480"/>
            <a:ext cx="2651760" cy="292608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46120" y="1554480"/>
            <a:ext cx="2651760" cy="54864"/>
          </a:xfrm>
          <a:prstGeom prst="rect">
            <a:avLst/>
          </a:prstGeom>
          <a:solidFill>
            <a:srgbClr val="6C5CE7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0520" y="1828800"/>
            <a:ext cx="822960" cy="82296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246120" y="274320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RECOMIENDO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3246120" y="3108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VPC</a:t>
            </a:r>
            <a:endParaRPr lang="en-US" sz="1400" dirty="0"/>
          </a:p>
        </p:txBody>
      </p:sp>
      <p:sp>
        <p:nvSpPr>
          <p:cNvPr id="16" name="Shape 12"/>
          <p:cNvSpPr/>
          <p:nvPr/>
        </p:nvSpPr>
        <p:spPr>
          <a:xfrm>
            <a:off x="3520440" y="3474720"/>
            <a:ext cx="2103120" cy="27432"/>
          </a:xfrm>
          <a:prstGeom prst="rect">
            <a:avLst/>
          </a:prstGeom>
          <a:solidFill>
            <a:srgbClr val="6C5CE7">
              <a:alpha val="50000"/>
            </a:srgbClr>
          </a:solidFill>
          <a:ln/>
        </p:spPr>
      </p:sp>
      <p:sp>
        <p:nvSpPr>
          <p:cNvPr id="17" name="Text 13"/>
          <p:cNvSpPr/>
          <p:nvPr/>
        </p:nvSpPr>
        <p:spPr>
          <a:xfrm>
            <a:off x="3429000" y="356616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Personas de mi entorno, referidos, comercialización. Obtengo márgenes comerciales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6126480" y="1554480"/>
            <a:ext cx="2651760" cy="292608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6126480" y="1554480"/>
            <a:ext cx="2651760" cy="54864"/>
          </a:xfrm>
          <a:prstGeom prst="rect">
            <a:avLst/>
          </a:prstGeom>
          <a:solidFill>
            <a:srgbClr val="FFD93D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0" y="1828800"/>
            <a:ext cx="822960" cy="8229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126480" y="2743200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EXPANSIÓN</a:t>
            </a:r>
            <a:endParaRPr lang="en-US" sz="1800" dirty="0"/>
          </a:p>
        </p:txBody>
      </p:sp>
      <p:sp>
        <p:nvSpPr>
          <p:cNvPr id="22" name="Text 17"/>
          <p:cNvSpPr/>
          <p:nvPr/>
        </p:nvSpPr>
        <p:spPr>
          <a:xfrm>
            <a:off x="6126480" y="3108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VPG</a:t>
            </a:r>
            <a:endParaRPr lang="en-US" sz="1400" dirty="0"/>
          </a:p>
        </p:txBody>
      </p:sp>
      <p:sp>
        <p:nvSpPr>
          <p:cNvPr id="23" name="Shape 18"/>
          <p:cNvSpPr/>
          <p:nvPr/>
        </p:nvSpPr>
        <p:spPr>
          <a:xfrm>
            <a:off x="6400800" y="3474720"/>
            <a:ext cx="2103120" cy="27432"/>
          </a:xfrm>
          <a:prstGeom prst="rect">
            <a:avLst/>
          </a:prstGeom>
          <a:solidFill>
            <a:srgbClr val="FFD93D">
              <a:alpha val="50000"/>
            </a:srgbClr>
          </a:solidFill>
          <a:ln/>
        </p:spPr>
      </p:sp>
      <p:sp>
        <p:nvSpPr>
          <p:cNvPr id="24" name="Text 19"/>
          <p:cNvSpPr/>
          <p:nvPr/>
        </p:nvSpPr>
        <p:spPr>
          <a:xfrm>
            <a:off x="6309360" y="3566160"/>
            <a:ext cx="2286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Construyo una red. Conecto personas a la compañía con su propio código. Obtengo comisiones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DE BONOS 2026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Tu negocio digital, en la palma de tu mano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554480"/>
            <a:ext cx="2651760" cy="16459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554480"/>
            <a:ext cx="2651760" cy="54864"/>
          </a:xfrm>
          <a:prstGeom prst="rect">
            <a:avLst/>
          </a:prstGeom>
          <a:solidFill>
            <a:srgbClr val="00D2FF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7373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D2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Ciclos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210312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 — 30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365760" y="26517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cada mes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1554480"/>
            <a:ext cx="2651760" cy="16459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46120" y="1554480"/>
            <a:ext cx="2651760" cy="54864"/>
          </a:xfrm>
          <a:prstGeom prst="rect">
            <a:avLst/>
          </a:prstGeom>
          <a:solidFill>
            <a:srgbClr val="FFD93D"/>
          </a:solidFill>
          <a:ln/>
        </p:spPr>
      </p:sp>
      <p:sp>
        <p:nvSpPr>
          <p:cNvPr id="11" name="Text 9"/>
          <p:cNvSpPr/>
          <p:nvPr/>
        </p:nvSpPr>
        <p:spPr>
          <a:xfrm>
            <a:off x="3246120" y="17373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D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Pagos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246120" y="210312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DIA 15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3246120" y="26517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 mes siguiente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1554480"/>
            <a:ext cx="2651760" cy="16459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1554480"/>
            <a:ext cx="2651760" cy="54864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16" name="Text 14"/>
          <p:cNvSpPr/>
          <p:nvPr/>
        </p:nvSpPr>
        <p:spPr>
          <a:xfrm>
            <a:off x="6126480" y="17373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C5C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Año fiscal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126480" y="2103120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SEP 25 — AGO 26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126480" y="26517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año fiscal Amway</a:t>
            </a:r>
            <a:endParaRPr lang="en-US" sz="1100" dirty="0"/>
          </a:p>
        </p:txBody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566160"/>
            <a:ext cx="274320" cy="27432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822960" y="3566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inversión inicial en inventario</a:t>
            </a:r>
            <a:endParaRPr lang="en-US" sz="1300" dirty="0"/>
          </a:p>
        </p:txBody>
      </p:sp>
      <p:pic>
        <p:nvPicPr>
          <p:cNvPr id="2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977640"/>
            <a:ext cx="274320" cy="274320"/>
          </a:xfrm>
          <a:prstGeom prst="rect">
            <a:avLst/>
          </a:prstGeom>
        </p:spPr>
      </p:pic>
      <p:sp>
        <p:nvSpPr>
          <p:cNvPr id="22" name="Text 18"/>
          <p:cNvSpPr/>
          <p:nvPr/>
        </p:nvSpPr>
        <p:spPr>
          <a:xfrm>
            <a:off x="822960" y="39776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riesgo — garantía de satisfacción 100%</a:t>
            </a:r>
            <a:endParaRPr lang="en-US" sz="1300" dirty="0"/>
          </a:p>
        </p:txBody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66160"/>
            <a:ext cx="274320" cy="27432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4937760" y="3566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Negocio heredable a tu familia</a:t>
            </a:r>
            <a:endParaRPr lang="en-US" sz="1300" dirty="0"/>
          </a:p>
        </p:txBody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977640"/>
            <a:ext cx="274320" cy="27432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4937760" y="39776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Expansión internacional desde el día uno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D2F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dirty="0">
                <a:solidFill>
                  <a:srgbClr val="00D2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1097280" y="1188720"/>
            <a:ext cx="68580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busques seguidores.</a:t>
            </a:r>
            <a:endParaRPr lang="en-US" sz="3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Busca personas con</a:t>
            </a:r>
            <a:endParaRPr lang="en-US" sz="3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sueños que quieran</a:t>
            </a:r>
            <a:endParaRPr lang="en-US" sz="3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construir algo juntos.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097280" y="3749040"/>
            <a:ext cx="2743200" cy="36576"/>
          </a:xfrm>
          <a:prstGeom prst="rect">
            <a:avLst/>
          </a:prstGeom>
          <a:solidFill>
            <a:srgbClr val="00D2FF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38862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Simon Sinek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11480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MODELOS DE COMPENSACIÓN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¿Por qué el Rompimiento es superior?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554480"/>
            <a:ext cx="20116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554480"/>
            <a:ext cx="201168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17830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UNINIVEL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194560"/>
            <a:ext cx="1463040" cy="27432"/>
          </a:xfrm>
          <a:prstGeom prst="rect">
            <a:avLst/>
          </a:prstGeom>
          <a:solidFill>
            <a:srgbClr val="EF4444">
              <a:alpha val="5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237744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Ancho limitado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profundidad real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3383280"/>
            <a:ext cx="1645920" cy="411480"/>
          </a:xfrm>
          <a:prstGeom prst="rect">
            <a:avLst/>
          </a:prstGeom>
          <a:solidFill>
            <a:srgbClr val="EF4444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33832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LIMITADO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514600" y="1554480"/>
            <a:ext cx="20116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14600" y="1554480"/>
            <a:ext cx="201168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3" name="Text 11"/>
          <p:cNvSpPr/>
          <p:nvPr/>
        </p:nvSpPr>
        <p:spPr>
          <a:xfrm>
            <a:off x="2514600" y="17830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BINARIO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788920" y="2194560"/>
            <a:ext cx="1463040" cy="27432"/>
          </a:xfrm>
          <a:prstGeom prst="rect">
            <a:avLst/>
          </a:prstGeom>
          <a:solidFill>
            <a:srgbClr val="EF4444">
              <a:alpha val="5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2606040" y="237744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Solo 2 patas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Desequilibrio frecuente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697480" y="3383280"/>
            <a:ext cx="1645920" cy="411480"/>
          </a:xfrm>
          <a:prstGeom prst="rect">
            <a:avLst/>
          </a:prstGeom>
          <a:solidFill>
            <a:srgbClr val="EF4444">
              <a:alpha val="3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2697480" y="33832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RIESGOSO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754880" y="1554480"/>
            <a:ext cx="20116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1554480"/>
            <a:ext cx="201168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0" y="17830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MATRICIAL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029200" y="2194560"/>
            <a:ext cx="1463040" cy="27432"/>
          </a:xfrm>
          <a:prstGeom prst="rect">
            <a:avLst/>
          </a:prstGeom>
          <a:solidFill>
            <a:srgbClr val="F59E0B">
              <a:alpha val="5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4846320" y="237744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Límites fijos (3x3)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escalabilidad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937760" y="3383280"/>
            <a:ext cx="1645920" cy="411480"/>
          </a:xfrm>
          <a:prstGeom prst="rect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4937760" y="33832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TECHO BAJO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995160" y="1554480"/>
            <a:ext cx="2011680" cy="2560320"/>
          </a:xfrm>
          <a:prstGeom prst="rect">
            <a:avLst/>
          </a:prstGeom>
          <a:solidFill>
            <a:srgbClr val="0F2A1A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995160" y="1554480"/>
            <a:ext cx="201168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7" name="Text 25"/>
          <p:cNvSpPr/>
          <p:nvPr/>
        </p:nvSpPr>
        <p:spPr>
          <a:xfrm>
            <a:off x="6995160" y="178308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ROMPIMIENTO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7269480" y="2194560"/>
            <a:ext cx="1463040" cy="27432"/>
          </a:xfrm>
          <a:prstGeom prst="rect">
            <a:avLst/>
          </a:prstGeom>
          <a:solidFill>
            <a:srgbClr val="10B981">
              <a:alpha val="5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7086600" y="237744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Ancho infinito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Profundidad infinita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178040" y="3383280"/>
            <a:ext cx="1645920" cy="4114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1" name="Text 29"/>
          <p:cNvSpPr/>
          <p:nvPr/>
        </p:nvSpPr>
        <p:spPr>
          <a:xfrm>
            <a:off x="7178040" y="33832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ILIMITADO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00D2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Amway utiliza el modelo de Rompimiento — el más justo y escalable de la industria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PRESENCIA INTERNACIONAL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Un negocio sin fronteras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8229600" cy="548640"/>
          </a:xfrm>
          <a:prstGeom prst="rect">
            <a:avLst/>
          </a:prstGeom>
          <a:solidFill>
            <a:srgbClr val="1A1A3E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463040"/>
            <a:ext cx="54864" cy="548640"/>
          </a:xfrm>
          <a:prstGeom prst="rect">
            <a:avLst/>
          </a:prstGeom>
          <a:solidFill>
            <a:srgbClr val="FFD93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463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463040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España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00400" y="146304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D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Principal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0" y="146304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20.004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0" y="14630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VPG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132320" y="1463040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21%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57200" y="2121408"/>
            <a:ext cx="8229600" cy="548640"/>
          </a:xfrm>
          <a:prstGeom prst="rect">
            <a:avLst/>
          </a:prstGeom>
          <a:solidFill>
            <a:srgbClr val="12122A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2121408"/>
            <a:ext cx="54864" cy="548640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21214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80160" y="2121408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Colombia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00400" y="212140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C5C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0" y="212140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2.122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400800" y="212140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VPG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132320" y="2121408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9%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457200" y="2779776"/>
            <a:ext cx="8229600" cy="548640"/>
          </a:xfrm>
          <a:prstGeom prst="rect">
            <a:avLst/>
          </a:prstGeom>
          <a:solidFill>
            <a:srgbClr val="1A1A3E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" y="2779776"/>
            <a:ext cx="54864" cy="548640"/>
          </a:xfrm>
          <a:prstGeom prst="rect">
            <a:avLst/>
          </a:prstGeom>
          <a:solidFill>
            <a:srgbClr val="00D2FF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277977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280160" y="2779776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Italia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200400" y="2779776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0D2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Creciendo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029200" y="2779776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572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400800" y="277977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VPG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132320" y="2779776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D2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3%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457200" y="3438144"/>
            <a:ext cx="8229600" cy="548640"/>
          </a:xfrm>
          <a:prstGeom prst="rect">
            <a:avLst/>
          </a:prstGeom>
          <a:solidFill>
            <a:srgbClr val="12122A"/>
          </a:solidFill>
          <a:ln/>
        </p:spPr>
      </p:sp>
      <p:sp>
        <p:nvSpPr>
          <p:cNvPr id="29" name="Shape 27"/>
          <p:cNvSpPr/>
          <p:nvPr/>
        </p:nvSpPr>
        <p:spPr>
          <a:xfrm>
            <a:off x="457200" y="3438144"/>
            <a:ext cx="54864" cy="54864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43814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1280160" y="3438144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Francia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3200400" y="3438144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Abriendo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029200" y="3438144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—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400800" y="343814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VPG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7132320" y="3438144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—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457200" y="4096512"/>
            <a:ext cx="8229600" cy="548640"/>
          </a:xfrm>
          <a:prstGeom prst="rect">
            <a:avLst/>
          </a:prstGeom>
          <a:solidFill>
            <a:srgbClr val="1A1A3E"/>
          </a:solidFill>
          <a:ln/>
        </p:spPr>
      </p:sp>
      <p:sp>
        <p:nvSpPr>
          <p:cNvPr id="37" name="Shape 35"/>
          <p:cNvSpPr/>
          <p:nvPr/>
        </p:nvSpPr>
        <p:spPr>
          <a:xfrm>
            <a:off x="457200" y="4096512"/>
            <a:ext cx="54864" cy="54864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38" name="Text 36"/>
          <p:cNvSpPr/>
          <p:nvPr/>
        </p:nvSpPr>
        <p:spPr>
          <a:xfrm>
            <a:off x="640080" y="4096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GB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1280160" y="4096512"/>
            <a:ext cx="1828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Reino Unido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3200400" y="4096512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Abriendo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5029200" y="4096512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—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6400800" y="4096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VPG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7132320" y="4096512"/>
            <a:ext cx="1371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94A3B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—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457200" y="45720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D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Resultados reales — cuenta Esmeralda operando en 5 países desde Bilbao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FD93D"/>
          </a:solidFill>
          <a:ln/>
        </p:spPr>
      </p:sp>
      <p:sp>
        <p:nvSpPr>
          <p:cNvPr id="4" name="Shape 2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6C5CE7">
              <a:alpha val="1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-1371600" y="3200400"/>
            <a:ext cx="3657600" cy="3657600"/>
          </a:xfrm>
          <a:prstGeom prst="ellipse">
            <a:avLst/>
          </a:prstGeom>
          <a:solidFill>
            <a:srgbClr val="FFD93D">
              <a:alpha val="1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27432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0" dirty="0">
                <a:solidFill>
                  <a:srgbClr val="6C5CE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8000" dirty="0"/>
          </a:p>
        </p:txBody>
      </p:sp>
      <p:sp>
        <p:nvSpPr>
          <p:cNvPr id="7" name="Text 5"/>
          <p:cNvSpPr/>
          <p:nvPr/>
        </p:nvSpPr>
        <p:spPr>
          <a:xfrm>
            <a:off x="731520" y="731520"/>
            <a:ext cx="7315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mejor momento para plantar un árbol</a:t>
            </a:r>
            <a:endParaRPr lang="en-US" sz="2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fue hace 20 años.</a:t>
            </a:r>
            <a:endParaRPr lang="en-US" sz="24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segundo mejor momento es ahora.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31520" y="22860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D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Proverbio chino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834640"/>
            <a:ext cx="7680960" cy="36576"/>
          </a:xfrm>
          <a:prstGeom prst="rect">
            <a:avLst/>
          </a:prstGeom>
          <a:solidFill>
            <a:srgbClr val="6C5CE7">
              <a:alpha val="6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30175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EMPIEZA HOY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731520" y="3611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futuro no se construye solo — pero tampoco necesitas hacerlo solo.</a:t>
            </a:r>
            <a:endParaRPr lang="en-US" sz="14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4114800"/>
            <a:ext cx="320040" cy="32004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1371600" y="4114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2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Johanna Ocampo  |  @johaoca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1371600" y="4480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aguapurasinplastico.com</a:t>
            </a:r>
            <a:endParaRPr lang="en-US" sz="1200" dirty="0"/>
          </a:p>
        </p:txBody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80" y="3200400"/>
            <a:ext cx="914400" cy="914400"/>
          </a:xfrm>
          <a:prstGeom prst="rect">
            <a:avLst/>
          </a:prstGeom>
        </p:spPr>
      </p:pic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297680"/>
            <a:ext cx="548640" cy="5486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dirty="0">
                <a:solidFill>
                  <a:srgbClr val="6C5CE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1097280" y="1371600"/>
            <a:ext cx="6858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 no construyes tu sueño,</a:t>
            </a:r>
            <a:endParaRPr lang="en-US" sz="3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alguien te contratará para</a:t>
            </a:r>
            <a:endParaRPr lang="en-US" sz="3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construir el suyo.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097280" y="3566160"/>
            <a:ext cx="2743200" cy="36576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37033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D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Tony Gaskins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11480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EL PROBLEMA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Sistema de Distribución Tradicional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737360"/>
            <a:ext cx="1645920" cy="201168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737360"/>
            <a:ext cx="1645920" cy="457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2011680"/>
            <a:ext cx="64008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27432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30%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274320" y="32004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FABRICANTE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2286000" y="1737360"/>
            <a:ext cx="1645920" cy="201168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286000" y="1737360"/>
            <a:ext cx="1645920" cy="457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8920" y="2011680"/>
            <a:ext cx="640080" cy="6400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286000" y="27432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40%</a:t>
            </a:r>
            <a:endParaRPr lang="en-US" sz="2400" dirty="0"/>
          </a:p>
        </p:txBody>
      </p:sp>
      <p:sp>
        <p:nvSpPr>
          <p:cNvPr id="13" name="Text 9"/>
          <p:cNvSpPr/>
          <p:nvPr/>
        </p:nvSpPr>
        <p:spPr>
          <a:xfrm>
            <a:off x="2286000" y="32004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PUBLICIDAD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TRANSPORTE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4297680" y="1737360"/>
            <a:ext cx="1645920" cy="201168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297680" y="1737360"/>
            <a:ext cx="1645920" cy="457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2011680"/>
            <a:ext cx="640080" cy="6400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297680" y="27432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30%</a:t>
            </a:r>
            <a:endParaRPr lang="en-US" sz="2400" dirty="0"/>
          </a:p>
        </p:txBody>
      </p:sp>
      <p:sp>
        <p:nvSpPr>
          <p:cNvPr id="18" name="Text 13"/>
          <p:cNvSpPr/>
          <p:nvPr/>
        </p:nvSpPr>
        <p:spPr>
          <a:xfrm>
            <a:off x="4297680" y="32004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TIENDAS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SUPERFICIES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6309360" y="1737360"/>
            <a:ext cx="1645920" cy="201168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309360" y="1737360"/>
            <a:ext cx="1645920" cy="457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2280" y="2011680"/>
            <a:ext cx="640080" cy="6400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309360" y="27432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2400" dirty="0"/>
          </a:p>
        </p:txBody>
      </p:sp>
      <p:sp>
        <p:nvSpPr>
          <p:cNvPr id="23" name="Text 17"/>
          <p:cNvSpPr/>
          <p:nvPr/>
        </p:nvSpPr>
        <p:spPr>
          <a:xfrm>
            <a:off x="6309360" y="3200400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CONSUMIDOR</a:t>
            </a:r>
            <a:endParaRPr lang="en-US" sz="1000" dirty="0"/>
          </a:p>
        </p:txBody>
      </p:sp>
      <p:pic>
        <p:nvPicPr>
          <p:cNvPr id="2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5960" y="2514600"/>
            <a:ext cx="457200" cy="457200"/>
          </a:xfrm>
          <a:prstGeom prst="rect">
            <a:avLst/>
          </a:prstGeom>
        </p:spPr>
      </p:pic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7640" y="2514600"/>
            <a:ext cx="457200" cy="457200"/>
          </a:xfrm>
          <a:prstGeom prst="rect">
            <a:avLst/>
          </a:prstGeom>
        </p:spPr>
      </p:pic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9320" y="2514600"/>
            <a:ext cx="457200" cy="457200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274320" y="40233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pagas el 100% — no recibes nada a cambio</a:t>
            </a:r>
            <a:endParaRPr lang="en-US" sz="1600" dirty="0"/>
          </a:p>
        </p:txBody>
      </p:sp>
      <p:sp>
        <p:nvSpPr>
          <p:cNvPr id="28" name="Shape 19"/>
          <p:cNvSpPr/>
          <p:nvPr/>
        </p:nvSpPr>
        <p:spPr>
          <a:xfrm>
            <a:off x="274320" y="4526280"/>
            <a:ext cx="7772400" cy="27432"/>
          </a:xfrm>
          <a:prstGeom prst="rect">
            <a:avLst/>
          </a:prstGeom>
          <a:solidFill>
            <a:srgbClr val="EF4444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 SOLUCIÓN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7315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Conexión Directa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3200400" cy="228600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645920"/>
            <a:ext cx="3200400" cy="54864"/>
          </a:xfrm>
          <a:prstGeom prst="rect">
            <a:avLst/>
          </a:prstGeom>
          <a:solidFill>
            <a:srgbClr val="6C5CE7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0200" y="1920240"/>
            <a:ext cx="914400" cy="9144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29260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FABRICANTE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57200" y="33832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Productos premium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intermediarios</a:t>
            </a:r>
            <a:endParaRPr lang="en-US" sz="12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0" y="2377440"/>
            <a:ext cx="1097280" cy="109728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5486400" y="1645920"/>
            <a:ext cx="3200400" cy="228600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5486400" y="1645920"/>
            <a:ext cx="3200400" cy="54864"/>
          </a:xfrm>
          <a:prstGeom prst="rect">
            <a:avLst/>
          </a:prstGeom>
          <a:solidFill>
            <a:srgbClr val="FFD93D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1920240"/>
            <a:ext cx="914400" cy="9144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5486400" y="29260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TU</a:t>
            </a:r>
            <a:endParaRPr lang="en-US" sz="2400" dirty="0"/>
          </a:p>
        </p:txBody>
      </p:sp>
      <p:sp>
        <p:nvSpPr>
          <p:cNvPr id="14" name="Text 9"/>
          <p:cNvSpPr/>
          <p:nvPr/>
        </p:nvSpPr>
        <p:spPr>
          <a:xfrm>
            <a:off x="5486400" y="33832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Distribuidor independiente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Construyes tu red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C5CE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secreto del éxito es hacer de lo ordinario algo extraordinario." — Jim Rohn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 PASOS SIMPLES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Tu camino hacia la libertad financiera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554480"/>
            <a:ext cx="24688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554480"/>
            <a:ext cx="2468880" cy="54864"/>
          </a:xfrm>
          <a:prstGeom prst="rect">
            <a:avLst/>
          </a:prstGeom>
          <a:solidFill>
            <a:srgbClr val="00D2FF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17373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00D2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3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7320" y="2331720"/>
            <a:ext cx="640080" cy="6400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02920" y="30175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DESVÍA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502920" y="33375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0D2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Consumo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640080" y="361188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Sustituye marcas externas por productos Amway premium que ya usas a diario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246120" y="1554480"/>
            <a:ext cx="24688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246120" y="1554480"/>
            <a:ext cx="2468880" cy="54864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13" name="Text 10"/>
          <p:cNvSpPr/>
          <p:nvPr/>
        </p:nvSpPr>
        <p:spPr>
          <a:xfrm>
            <a:off x="3246120" y="17373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600" dirty="0"/>
          </a:p>
        </p:txBody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0520" y="2331720"/>
            <a:ext cx="640080" cy="64008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246120" y="30175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RECOMIENDA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3246120" y="33375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C5C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Tus Marcas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3383280" y="361188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Comparte con tu entorno, crea clientes, conéctalos a la plataforma</a:t>
            </a:r>
            <a:endParaRPr lang="en-US" sz="1000" dirty="0"/>
          </a:p>
        </p:txBody>
      </p:sp>
      <p:sp>
        <p:nvSpPr>
          <p:cNvPr id="18" name="Shape 14"/>
          <p:cNvSpPr/>
          <p:nvPr/>
        </p:nvSpPr>
        <p:spPr>
          <a:xfrm>
            <a:off x="5989320" y="1554480"/>
            <a:ext cx="24688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5989320" y="1554480"/>
            <a:ext cx="2468880" cy="54864"/>
          </a:xfrm>
          <a:prstGeom prst="rect">
            <a:avLst/>
          </a:prstGeom>
          <a:solidFill>
            <a:srgbClr val="FFD93D"/>
          </a:solidFill>
          <a:ln/>
        </p:spPr>
      </p:sp>
      <p:sp>
        <p:nvSpPr>
          <p:cNvPr id="20" name="Text 16"/>
          <p:cNvSpPr/>
          <p:nvPr/>
        </p:nvSpPr>
        <p:spPr>
          <a:xfrm>
            <a:off x="5989320" y="17373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600" dirty="0"/>
          </a:p>
        </p:txBody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720" y="2331720"/>
            <a:ext cx="640080" cy="64008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5989320" y="30175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EXPANDE</a:t>
            </a:r>
            <a:endParaRPr lang="en-US" sz="1800" dirty="0"/>
          </a:p>
        </p:txBody>
      </p:sp>
      <p:sp>
        <p:nvSpPr>
          <p:cNvPr id="23" name="Text 18"/>
          <p:cNvSpPr/>
          <p:nvPr/>
        </p:nvSpPr>
        <p:spPr>
          <a:xfrm>
            <a:off x="5989320" y="33375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D9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Red</a:t>
            </a:r>
            <a:endParaRPr lang="en-US" sz="1300" dirty="0"/>
          </a:p>
        </p:txBody>
      </p:sp>
      <p:sp>
        <p:nvSpPr>
          <p:cNvPr id="24" name="Text 19"/>
          <p:cNvSpPr/>
          <p:nvPr/>
        </p:nvSpPr>
        <p:spPr>
          <a:xfrm>
            <a:off x="6126480" y="361188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Duplica tu negocio digital, conecta nuevos socios, enseña y ayúdales a ganar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502920" y="4434840"/>
            <a:ext cx="8138160" cy="36576"/>
          </a:xfrm>
          <a:prstGeom prst="rect">
            <a:avLst/>
          </a:prstGeom>
          <a:solidFill>
            <a:srgbClr val="6C5CE7">
              <a:alpha val="60000"/>
            </a:srgbClr>
          </a:solidFill>
          <a:ln/>
        </p:spPr>
      </p:sp>
      <p:sp>
        <p:nvSpPr>
          <p:cNvPr id="26" name="Text 21"/>
          <p:cNvSpPr/>
          <p:nvPr/>
        </p:nvSpPr>
        <p:spPr>
          <a:xfrm>
            <a:off x="457200" y="4526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Cualquier persona puede empezar — sin experiencia, sin local, sin inventario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FD93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457200"/>
            <a:ext cx="1828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0" dirty="0">
                <a:solidFill>
                  <a:srgbClr val="FFD9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12000" dirty="0"/>
          </a:p>
        </p:txBody>
      </p:sp>
      <p:sp>
        <p:nvSpPr>
          <p:cNvPr id="4" name="Text 2"/>
          <p:cNvSpPr/>
          <p:nvPr/>
        </p:nvSpPr>
        <p:spPr>
          <a:xfrm>
            <a:off x="1097280" y="1371600"/>
            <a:ext cx="6858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riqueza no está en</a:t>
            </a:r>
            <a:endParaRPr lang="en-US" sz="3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tener mucho dinero, sino</a:t>
            </a:r>
            <a:endParaRPr lang="en-US" sz="3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3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tener muchas opciones.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097280" y="3566160"/>
            <a:ext cx="2743200" cy="36576"/>
          </a:xfrm>
          <a:prstGeom prst="rect">
            <a:avLst/>
          </a:prstGeom>
          <a:solidFill>
            <a:srgbClr val="FFD93D"/>
          </a:solidFill>
          <a:ln/>
        </p:spPr>
      </p:sp>
      <p:sp>
        <p:nvSpPr>
          <p:cNvPr id="6" name="Text 4"/>
          <p:cNvSpPr/>
          <p:nvPr/>
        </p:nvSpPr>
        <p:spPr>
          <a:xfrm>
            <a:off x="1097280" y="37033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C5CE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Chris Rock</a:t>
            </a:r>
            <a:endParaRPr lang="en-US" sz="16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4114800"/>
            <a:ext cx="731520" cy="7315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EXPANSIÓN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594360"/>
            <a:ext cx="5029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Cada persona que conectas es una micro franquicia más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206240" y="2377440"/>
            <a:ext cx="731520" cy="731520"/>
          </a:xfrm>
          <a:prstGeom prst="ellipse">
            <a:avLst/>
          </a:prstGeom>
          <a:solidFill>
            <a:srgbClr val="FFD93D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206240" y="23774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A0A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TU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651760" y="1737360"/>
            <a:ext cx="548640" cy="54864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0" y="2743200"/>
            <a:ext cx="-1645920" cy="-731520"/>
          </a:xfrm>
          <a:prstGeom prst="line">
            <a:avLst/>
          </a:prstGeom>
          <a:noFill/>
          <a:ln w="12700">
            <a:solidFill>
              <a:srgbClr val="6C5CE7"/>
            </a:solidFill>
            <a:prstDash val="dash"/>
          </a:ln>
        </p:spPr>
      </p:sp>
      <p:sp>
        <p:nvSpPr>
          <p:cNvPr id="8" name="Shape 6"/>
          <p:cNvSpPr/>
          <p:nvPr/>
        </p:nvSpPr>
        <p:spPr>
          <a:xfrm>
            <a:off x="5943600" y="1737360"/>
            <a:ext cx="548640" cy="54864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9" name="Shape 7"/>
          <p:cNvSpPr/>
          <p:nvPr/>
        </p:nvSpPr>
        <p:spPr>
          <a:xfrm>
            <a:off x="4572000" y="2743200"/>
            <a:ext cx="1645920" cy="-731520"/>
          </a:xfrm>
          <a:prstGeom prst="line">
            <a:avLst/>
          </a:prstGeom>
          <a:noFill/>
          <a:ln w="12700">
            <a:solidFill>
              <a:srgbClr val="6C5CE7"/>
            </a:solidFill>
            <a:prstDash val="dash"/>
          </a:ln>
        </p:spPr>
      </p:sp>
      <p:sp>
        <p:nvSpPr>
          <p:cNvPr id="10" name="Shape 8"/>
          <p:cNvSpPr/>
          <p:nvPr/>
        </p:nvSpPr>
        <p:spPr>
          <a:xfrm>
            <a:off x="2651760" y="3200400"/>
            <a:ext cx="548640" cy="54864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11" name="Shape 9"/>
          <p:cNvSpPr/>
          <p:nvPr/>
        </p:nvSpPr>
        <p:spPr>
          <a:xfrm>
            <a:off x="4572000" y="2743200"/>
            <a:ext cx="-1645920" cy="731520"/>
          </a:xfrm>
          <a:prstGeom prst="line">
            <a:avLst/>
          </a:prstGeom>
          <a:noFill/>
          <a:ln w="12700">
            <a:solidFill>
              <a:srgbClr val="6C5CE7"/>
            </a:solidFill>
            <a:prstDash val="dash"/>
          </a:ln>
        </p:spPr>
      </p:sp>
      <p:sp>
        <p:nvSpPr>
          <p:cNvPr id="12" name="Shape 10"/>
          <p:cNvSpPr/>
          <p:nvPr/>
        </p:nvSpPr>
        <p:spPr>
          <a:xfrm>
            <a:off x="5943600" y="3200400"/>
            <a:ext cx="548640" cy="54864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0" y="2743200"/>
            <a:ext cx="1645920" cy="731520"/>
          </a:xfrm>
          <a:prstGeom prst="line">
            <a:avLst/>
          </a:prstGeom>
          <a:noFill/>
          <a:ln w="12700">
            <a:solidFill>
              <a:srgbClr val="6C5CE7"/>
            </a:solidFill>
            <a:prstDash val="dash"/>
          </a:ln>
        </p:spPr>
      </p:sp>
      <p:sp>
        <p:nvSpPr>
          <p:cNvPr id="14" name="Shape 12"/>
          <p:cNvSpPr/>
          <p:nvPr/>
        </p:nvSpPr>
        <p:spPr>
          <a:xfrm>
            <a:off x="4297680" y="1097280"/>
            <a:ext cx="548640" cy="54864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15" name="Shape 13"/>
          <p:cNvSpPr/>
          <p:nvPr/>
        </p:nvSpPr>
        <p:spPr>
          <a:xfrm>
            <a:off x="4572000" y="2743200"/>
            <a:ext cx="0" cy="-1371600"/>
          </a:xfrm>
          <a:prstGeom prst="line">
            <a:avLst/>
          </a:prstGeom>
          <a:noFill/>
          <a:ln w="12700">
            <a:solidFill>
              <a:srgbClr val="6C5CE7"/>
            </a:solidFill>
            <a:prstDash val="dash"/>
          </a:ln>
        </p:spPr>
      </p:sp>
      <p:sp>
        <p:nvSpPr>
          <p:cNvPr id="16" name="Shape 14"/>
          <p:cNvSpPr/>
          <p:nvPr/>
        </p:nvSpPr>
        <p:spPr>
          <a:xfrm>
            <a:off x="4297680" y="3840480"/>
            <a:ext cx="548640" cy="548640"/>
          </a:xfrm>
          <a:prstGeom prst="ellipse">
            <a:avLst/>
          </a:prstGeom>
          <a:solidFill>
            <a:srgbClr val="6C5CE7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0" y="2743200"/>
            <a:ext cx="0" cy="1371600"/>
          </a:xfrm>
          <a:prstGeom prst="line">
            <a:avLst/>
          </a:prstGeom>
          <a:noFill/>
          <a:ln w="12700">
            <a:solidFill>
              <a:srgbClr val="6C5CE7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1645920" y="1188720"/>
            <a:ext cx="365760" cy="365760"/>
          </a:xfrm>
          <a:prstGeom prst="ellipse">
            <a:avLst/>
          </a:prstGeom>
          <a:solidFill>
            <a:srgbClr val="00D2FF">
              <a:alpha val="70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645920" y="2560320"/>
            <a:ext cx="365760" cy="365760"/>
          </a:xfrm>
          <a:prstGeom prst="ellipse">
            <a:avLst/>
          </a:prstGeom>
          <a:solidFill>
            <a:srgbClr val="00D2FF">
              <a:alpha val="70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7132320" y="1188720"/>
            <a:ext cx="365760" cy="365760"/>
          </a:xfrm>
          <a:prstGeom prst="ellipse">
            <a:avLst/>
          </a:prstGeom>
          <a:solidFill>
            <a:srgbClr val="00D2FF">
              <a:alpha val="70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7132320" y="2560320"/>
            <a:ext cx="365760" cy="365760"/>
          </a:xfrm>
          <a:prstGeom prst="ellipse">
            <a:avLst/>
          </a:prstGeom>
          <a:solidFill>
            <a:srgbClr val="00D2FF">
              <a:alpha val="70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2103120" y="3931920"/>
            <a:ext cx="365760" cy="365760"/>
          </a:xfrm>
          <a:prstGeom prst="ellipse">
            <a:avLst/>
          </a:prstGeom>
          <a:solidFill>
            <a:srgbClr val="00D2FF">
              <a:alpha val="70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6675120" y="3931920"/>
            <a:ext cx="365760" cy="365760"/>
          </a:xfrm>
          <a:prstGeom prst="ellipse">
            <a:avLst/>
          </a:prstGeom>
          <a:solidFill>
            <a:srgbClr val="00D2FF">
              <a:alpha val="7000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457200" y="42062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SIN LÍMITE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57200" y="45262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expansión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606040" y="42062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GLOBAL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2606040" y="45262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+100 países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754880" y="42062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DIGITAL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754880" y="45262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online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903720" y="420624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HEREDABLE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903720" y="452628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ingreso pasivo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MODELO DE COMPENSACIÓN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Rompimiento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D2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Ancho infinito  +  Profundidad infinita = Ingreso ilimitado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754880" y="1828800"/>
            <a:ext cx="4114800" cy="292608"/>
          </a:xfrm>
          <a:prstGeom prst="rect">
            <a:avLst/>
          </a:prstGeom>
          <a:solidFill>
            <a:srgbClr val="FFD93D"/>
          </a:solidFill>
          <a:ln/>
        </p:spPr>
      </p:sp>
      <p:sp>
        <p:nvSpPr>
          <p:cNvPr id="6" name="Text 4"/>
          <p:cNvSpPr/>
          <p:nvPr/>
        </p:nvSpPr>
        <p:spPr>
          <a:xfrm>
            <a:off x="4754880" y="182880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21%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0" y="2212848"/>
            <a:ext cx="3474720" cy="292608"/>
          </a:xfrm>
          <a:prstGeom prst="rect">
            <a:avLst/>
          </a:prstGeom>
          <a:solidFill>
            <a:srgbClr val="D4A517"/>
          </a:solidFill>
          <a:ln/>
        </p:spPr>
      </p:sp>
      <p:sp>
        <p:nvSpPr>
          <p:cNvPr id="8" name="Text 6"/>
          <p:cNvSpPr/>
          <p:nvPr/>
        </p:nvSpPr>
        <p:spPr>
          <a:xfrm>
            <a:off x="4754880" y="2212848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18%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2596896"/>
            <a:ext cx="2926080" cy="292608"/>
          </a:xfrm>
          <a:prstGeom prst="rect">
            <a:avLst/>
          </a:prstGeom>
          <a:solidFill>
            <a:srgbClr val="B8941A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0" y="2596896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15%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2980944"/>
            <a:ext cx="2377440" cy="292608"/>
          </a:xfrm>
          <a:prstGeom prst="rect">
            <a:avLst/>
          </a:prstGeom>
          <a:solidFill>
            <a:srgbClr val="6C5CE7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2980944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12%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754880" y="3364992"/>
            <a:ext cx="1828800" cy="292608"/>
          </a:xfrm>
          <a:prstGeom prst="rect">
            <a:avLst/>
          </a:prstGeom>
          <a:solidFill>
            <a:srgbClr val="5A4BD1"/>
          </a:solidFill>
          <a:ln/>
        </p:spPr>
      </p:sp>
      <p:sp>
        <p:nvSpPr>
          <p:cNvPr id="14" name="Text 12"/>
          <p:cNvSpPr/>
          <p:nvPr/>
        </p:nvSpPr>
        <p:spPr>
          <a:xfrm>
            <a:off x="4754880" y="3364992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9%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754880" y="3749040"/>
            <a:ext cx="1371600" cy="292608"/>
          </a:xfrm>
          <a:prstGeom prst="rect">
            <a:avLst/>
          </a:prstGeom>
          <a:solidFill>
            <a:srgbClr val="4A3BBB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374904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6%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54880" y="4133088"/>
            <a:ext cx="914400" cy="292608"/>
          </a:xfrm>
          <a:prstGeom prst="rect">
            <a:avLst/>
          </a:prstGeom>
          <a:solidFill>
            <a:srgbClr val="3A2BA5"/>
          </a:solidFill>
          <a:ln/>
        </p:spPr>
      </p:sp>
      <p:sp>
        <p:nvSpPr>
          <p:cNvPr id="18" name="Text 16"/>
          <p:cNvSpPr/>
          <p:nvPr/>
        </p:nvSpPr>
        <p:spPr>
          <a:xfrm>
            <a:off x="4754880" y="4133088"/>
            <a:ext cx="914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3%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1828800"/>
            <a:ext cx="3840480" cy="265176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57200" y="1828800"/>
            <a:ext cx="54864" cy="2651760"/>
          </a:xfrm>
          <a:prstGeom prst="rect">
            <a:avLst/>
          </a:prstGeom>
          <a:solidFill>
            <a:srgbClr val="FFD93D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20116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21% = 10.000 VP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731520" y="2468880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22.000 EUR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731520" y="2926080"/>
            <a:ext cx="2926080" cy="27432"/>
          </a:xfrm>
          <a:prstGeom prst="rect">
            <a:avLst/>
          </a:prstGeom>
          <a:solidFill>
            <a:srgbClr val="6C5CE7">
              <a:alpha val="50000"/>
            </a:srgbClr>
          </a:solidFill>
          <a:ln/>
        </p:spPr>
      </p:sp>
      <p:pic>
        <p:nvPicPr>
          <p:cNvPr id="2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3108960"/>
            <a:ext cx="228600" cy="228600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1097280" y="310896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techo de ingresos</a:t>
            </a:r>
            <a:endParaRPr lang="en-US" sz="1200" dirty="0"/>
          </a:p>
        </p:txBody>
      </p:sp>
      <p:pic>
        <p:nvPicPr>
          <p:cNvPr id="2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3429000"/>
            <a:ext cx="228600" cy="228600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1097280" y="34290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Profundidad ilimitada</a:t>
            </a:r>
            <a:endParaRPr lang="en-US" sz="1200" dirty="0"/>
          </a:p>
        </p:txBody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749040"/>
            <a:ext cx="228600" cy="228600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1097280" y="37490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Ancho ilimitado</a:t>
            </a:r>
            <a:endParaRPr lang="en-US" sz="1200" dirty="0"/>
          </a:p>
        </p:txBody>
      </p:sp>
      <p:pic>
        <p:nvPicPr>
          <p:cNvPr id="3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4069080"/>
            <a:ext cx="228600" cy="228600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1097280" y="40690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Ganas en cada nivel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7432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spc="400" kern="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POR QUE AMWAY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685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Números que hablan por sí solos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1645920"/>
            <a:ext cx="20116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645920"/>
            <a:ext cx="2011680" cy="54864"/>
          </a:xfrm>
          <a:prstGeom prst="rect">
            <a:avLst/>
          </a:prstGeom>
          <a:solidFill>
            <a:srgbClr val="FFD93D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920240"/>
            <a:ext cx="731520" cy="7315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27432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D9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Nº1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274320" y="338328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NIVEL MUNDIAL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 venta directa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514600" y="1645920"/>
            <a:ext cx="20116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514600" y="1645920"/>
            <a:ext cx="2011680" cy="54864"/>
          </a:xfrm>
          <a:prstGeom prst="rect">
            <a:avLst/>
          </a:prstGeom>
          <a:solidFill>
            <a:srgbClr val="00D2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4680" y="1920240"/>
            <a:ext cx="731520" cy="7315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514600" y="27432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D2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66+</a:t>
            </a:r>
            <a:endParaRPr lang="en-US" sz="3200" dirty="0"/>
          </a:p>
        </p:txBody>
      </p:sp>
      <p:sp>
        <p:nvSpPr>
          <p:cNvPr id="13" name="Text 9"/>
          <p:cNvSpPr/>
          <p:nvPr/>
        </p:nvSpPr>
        <p:spPr>
          <a:xfrm>
            <a:off x="2514600" y="338328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AÑOS EN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MERCADO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4754880" y="1645920"/>
            <a:ext cx="20116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754880" y="1645920"/>
            <a:ext cx="2011680" cy="54864"/>
          </a:xfrm>
          <a:prstGeom prst="rect">
            <a:avLst/>
          </a:prstGeom>
          <a:solidFill>
            <a:srgbClr val="10B981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4960" y="1920240"/>
            <a:ext cx="731520" cy="7315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754880" y="27432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$7.4B</a:t>
            </a:r>
            <a:endParaRPr lang="en-US" sz="3200" dirty="0"/>
          </a:p>
        </p:txBody>
      </p:sp>
      <p:sp>
        <p:nvSpPr>
          <p:cNvPr id="18" name="Text 13"/>
          <p:cNvSpPr/>
          <p:nvPr/>
        </p:nvSpPr>
        <p:spPr>
          <a:xfrm>
            <a:off x="4754880" y="338328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FACTURACIÓN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ANUAL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6995160" y="1645920"/>
            <a:ext cx="2011680" cy="2560320"/>
          </a:xfrm>
          <a:prstGeom prst="rect">
            <a:avLst/>
          </a:prstGeom>
          <a:solidFill>
            <a:srgbClr val="1A1A3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995160" y="1645920"/>
            <a:ext cx="2011680" cy="54864"/>
          </a:xfrm>
          <a:prstGeom prst="rect">
            <a:avLst/>
          </a:prstGeom>
          <a:solidFill>
            <a:srgbClr val="6C5CE7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5240" y="1920240"/>
            <a:ext cx="731520" cy="7315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6995160" y="27432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6C5CE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+100</a:t>
            </a:r>
            <a:endParaRPr lang="en-US" sz="3200" dirty="0"/>
          </a:p>
        </p:txBody>
      </p:sp>
      <p:sp>
        <p:nvSpPr>
          <p:cNvPr id="23" name="Text 17"/>
          <p:cNvSpPr/>
          <p:nvPr/>
        </p:nvSpPr>
        <p:spPr>
          <a:xfrm>
            <a:off x="6995160" y="338328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PAÍSES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 EL MUNDO</a:t>
            </a:r>
            <a:endParaRPr lang="en-US" sz="1100" dirty="0"/>
          </a:p>
        </p:txBody>
      </p:sp>
      <p:sp>
        <p:nvSpPr>
          <p:cNvPr id="24" name="Text 18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Amway: primera empresa con sistema de agua certificado por NSF con tecnología LED UV-C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Business — Johanna Ocampo</dc:title>
  <dc:subject>PptxGenJS Presentation</dc:subject>
  <dc:creator>Andrezia Digital</dc:creator>
  <cp:lastModifiedBy>Andrezia Digital</cp:lastModifiedBy>
  <cp:revision>1</cp:revision>
  <dcterms:created xsi:type="dcterms:W3CDTF">2026-05-23T07:32:52Z</dcterms:created>
  <dcterms:modified xsi:type="dcterms:W3CDTF">2026-05-23T07:32:52Z</dcterms:modified>
</cp:coreProperties>
</file>